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1" r:id="rId1"/>
  </p:sldMasterIdLst>
  <p:notesMasterIdLst>
    <p:notesMasterId r:id="rId11"/>
  </p:notesMasterIdLst>
  <p:handoutMasterIdLst>
    <p:handoutMasterId r:id="rId12"/>
  </p:handoutMasterIdLst>
  <p:sldIdLst>
    <p:sldId id="257" r:id="rId2"/>
    <p:sldId id="268" r:id="rId3"/>
    <p:sldId id="260" r:id="rId4"/>
    <p:sldId id="258" r:id="rId5"/>
    <p:sldId id="261" r:id="rId6"/>
    <p:sldId id="266" r:id="rId7"/>
    <p:sldId id="267" r:id="rId8"/>
    <p:sldId id="263" r:id="rId9"/>
    <p:sldId id="259" r:id="rId10"/>
  </p:sldIdLst>
  <p:sldSz cx="9144000" cy="6858000" type="screen4x3"/>
  <p:notesSz cx="6858000" cy="9926638"/>
  <p:defaultTextStyle>
    <a:defPPr>
      <a:defRPr lang="de-A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EAEA"/>
    <a:srgbClr val="C0C0C0"/>
    <a:srgbClr val="FFFFFF"/>
    <a:srgbClr val="000000"/>
    <a:srgbClr val="4C5D68"/>
    <a:srgbClr val="B7C1CD"/>
    <a:srgbClr val="E6EAF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184" autoAdjust="0"/>
    <p:restoredTop sz="98000" autoAdjust="0"/>
  </p:normalViewPr>
  <p:slideViewPr>
    <p:cSldViewPr snapToGrid="0">
      <p:cViewPr varScale="1">
        <p:scale>
          <a:sx n="110" d="100"/>
          <a:sy n="110" d="100"/>
        </p:scale>
        <p:origin x="207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7" d="100"/>
          <a:sy n="67" d="100"/>
        </p:scale>
        <p:origin x="-1530" y="-96"/>
      </p:cViewPr>
      <p:guideLst>
        <p:guide orient="horz" pos="3127"/>
        <p:guide pos="2160"/>
      </p:guideLst>
    </p:cSldViewPr>
  </p:notesViewPr>
  <p:gridSpacing cx="129617" cy="129617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4" y="0"/>
            <a:ext cx="2971800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727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583"/>
            <a:ext cx="2971800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727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4" y="9428583"/>
            <a:ext cx="2971800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4EC1F0CD-38C2-4FD8-B6B4-0DE2178786D6}" type="slidenum">
              <a:rPr lang="de-AT" altLang="de-DE"/>
              <a:pPr/>
              <a:t>‹Nr.›</a:t>
            </a:fld>
            <a:endParaRPr lang="de-AT" altLang="de-DE"/>
          </a:p>
        </p:txBody>
      </p:sp>
    </p:spTree>
    <p:extLst>
      <p:ext uri="{BB962C8B-B14F-4D97-AF65-F5344CB8AC3E}">
        <p14:creationId xmlns:p14="http://schemas.microsoft.com/office/powerpoint/2010/main" val="4228064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4" y="0"/>
            <a:ext cx="2971800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47738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715153"/>
            <a:ext cx="548640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AT" noProof="0"/>
              <a:t>Textmasterformate durch Klicken bearbeiten</a:t>
            </a:r>
          </a:p>
          <a:p>
            <a:pPr lvl="1"/>
            <a:r>
              <a:rPr lang="de-AT" noProof="0"/>
              <a:t>Zweite Ebene</a:t>
            </a:r>
          </a:p>
          <a:p>
            <a:pPr lvl="2"/>
            <a:r>
              <a:rPr lang="de-AT" noProof="0"/>
              <a:t>Dritte Ebene</a:t>
            </a:r>
          </a:p>
          <a:p>
            <a:pPr lvl="3"/>
            <a:r>
              <a:rPr lang="de-AT" noProof="0"/>
              <a:t>Vierte Ebene</a:t>
            </a:r>
          </a:p>
          <a:p>
            <a:pPr lvl="4"/>
            <a:r>
              <a:rPr lang="de-AT" noProof="0"/>
              <a:t>Fünfte Ebene</a:t>
            </a:r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583"/>
            <a:ext cx="2971800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4" y="9428583"/>
            <a:ext cx="2971800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1A4B33CF-4216-474C-AFE2-F8D270673F2A}" type="slidenum">
              <a:rPr lang="de-AT" altLang="de-DE"/>
              <a:pPr/>
              <a:t>‹Nr.›</a:t>
            </a:fld>
            <a:endParaRPr lang="de-AT" altLang="de-DE"/>
          </a:p>
        </p:txBody>
      </p:sp>
    </p:spTree>
    <p:extLst>
      <p:ext uri="{BB962C8B-B14F-4D97-AF65-F5344CB8AC3E}">
        <p14:creationId xmlns:p14="http://schemas.microsoft.com/office/powerpoint/2010/main" val="21425755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fld id="{B41459F9-7DB3-4FBB-8128-D69AF12E41B3}" type="slidenum">
              <a:rPr lang="de-AT" altLang="de-DE">
                <a:latin typeface="Arial" panose="020B0604020202020204" pitchFamily="34" charset="0"/>
              </a:rPr>
              <a:pPr eaLnBrk="1" hangingPunct="1"/>
              <a:t>1</a:t>
            </a:fld>
            <a:endParaRPr lang="de-AT" altLang="de-DE">
              <a:latin typeface="Arial" panose="020B0604020202020204" pitchFamily="34" charset="0"/>
            </a:endParaRPr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79317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4B33CF-4216-474C-AFE2-F8D270673F2A}" type="slidenum">
              <a:rPr lang="de-AT" altLang="de-DE" smtClean="0"/>
              <a:pPr/>
              <a:t>3</a:t>
            </a:fld>
            <a:endParaRPr lang="de-AT" altLang="de-DE"/>
          </a:p>
        </p:txBody>
      </p:sp>
    </p:spTree>
    <p:extLst>
      <p:ext uri="{BB962C8B-B14F-4D97-AF65-F5344CB8AC3E}">
        <p14:creationId xmlns:p14="http://schemas.microsoft.com/office/powerpoint/2010/main" val="28070054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4B33CF-4216-474C-AFE2-F8D270673F2A}" type="slidenum">
              <a:rPr lang="de-AT" altLang="de-DE" smtClean="0"/>
              <a:pPr/>
              <a:t>4</a:t>
            </a:fld>
            <a:endParaRPr lang="de-AT" altLang="de-DE"/>
          </a:p>
        </p:txBody>
      </p:sp>
    </p:spTree>
    <p:extLst>
      <p:ext uri="{BB962C8B-B14F-4D97-AF65-F5344CB8AC3E}">
        <p14:creationId xmlns:p14="http://schemas.microsoft.com/office/powerpoint/2010/main" val="38710801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4B33CF-4216-474C-AFE2-F8D270673F2A}" type="slidenum">
              <a:rPr lang="de-AT" altLang="de-DE" smtClean="0"/>
              <a:pPr/>
              <a:t>5</a:t>
            </a:fld>
            <a:endParaRPr lang="de-AT" altLang="de-DE"/>
          </a:p>
        </p:txBody>
      </p:sp>
    </p:spTree>
    <p:extLst>
      <p:ext uri="{BB962C8B-B14F-4D97-AF65-F5344CB8AC3E}">
        <p14:creationId xmlns:p14="http://schemas.microsoft.com/office/powerpoint/2010/main" val="816440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4B33CF-4216-474C-AFE2-F8D270673F2A}" type="slidenum">
              <a:rPr lang="de-AT" altLang="de-DE" smtClean="0"/>
              <a:pPr/>
              <a:t>6</a:t>
            </a:fld>
            <a:endParaRPr lang="de-AT" altLang="de-DE"/>
          </a:p>
        </p:txBody>
      </p:sp>
    </p:spTree>
    <p:extLst>
      <p:ext uri="{BB962C8B-B14F-4D97-AF65-F5344CB8AC3E}">
        <p14:creationId xmlns:p14="http://schemas.microsoft.com/office/powerpoint/2010/main" val="1152993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4B33CF-4216-474C-AFE2-F8D270673F2A}" type="slidenum">
              <a:rPr lang="de-AT" altLang="de-DE" smtClean="0"/>
              <a:pPr/>
              <a:t>7</a:t>
            </a:fld>
            <a:endParaRPr lang="de-AT" altLang="de-DE"/>
          </a:p>
        </p:txBody>
      </p:sp>
    </p:spTree>
    <p:extLst>
      <p:ext uri="{BB962C8B-B14F-4D97-AF65-F5344CB8AC3E}">
        <p14:creationId xmlns:p14="http://schemas.microsoft.com/office/powerpoint/2010/main" val="27885828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4B33CF-4216-474C-AFE2-F8D270673F2A}" type="slidenum">
              <a:rPr lang="de-AT" altLang="de-DE" smtClean="0"/>
              <a:pPr/>
              <a:t>8</a:t>
            </a:fld>
            <a:endParaRPr lang="de-AT" altLang="de-DE"/>
          </a:p>
        </p:txBody>
      </p:sp>
    </p:spTree>
    <p:extLst>
      <p:ext uri="{BB962C8B-B14F-4D97-AF65-F5344CB8AC3E}">
        <p14:creationId xmlns:p14="http://schemas.microsoft.com/office/powerpoint/2010/main" val="35794903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4B33CF-4216-474C-AFE2-F8D270673F2A}" type="slidenum">
              <a:rPr lang="de-AT" altLang="de-DE" smtClean="0"/>
              <a:pPr/>
              <a:t>9</a:t>
            </a:fld>
            <a:endParaRPr lang="de-AT" altLang="de-DE"/>
          </a:p>
        </p:txBody>
      </p:sp>
    </p:spTree>
    <p:extLst>
      <p:ext uri="{BB962C8B-B14F-4D97-AF65-F5344CB8AC3E}">
        <p14:creationId xmlns:p14="http://schemas.microsoft.com/office/powerpoint/2010/main" val="22993528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8" descr="balken_unten_hell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938"/>
            <a:ext cx="9144000" cy="6242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Bild 8" descr="Folieweiss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6638"/>
            <a:ext cx="9144000" cy="73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94" name="Rectangle 46"/>
          <p:cNvSpPr>
            <a:spLocks noGrp="1" noChangeArrowheads="1"/>
          </p:cNvSpPr>
          <p:nvPr>
            <p:ph type="ctrTitle" sz="quarter"/>
          </p:nvPr>
        </p:nvSpPr>
        <p:spPr>
          <a:xfrm>
            <a:off x="1200150" y="3873500"/>
            <a:ext cx="7629525" cy="1470025"/>
          </a:xfrm>
        </p:spPr>
        <p:txBody>
          <a:bodyPr lIns="0" tIns="0" rIns="0" bIns="0" anchor="ctr"/>
          <a:lstStyle>
            <a:lvl1pPr>
              <a:lnSpc>
                <a:spcPct val="100000"/>
              </a:lnSpc>
              <a:defRPr sz="3800"/>
            </a:lvl1pPr>
          </a:lstStyle>
          <a:p>
            <a:r>
              <a:rPr lang="de-AT" dirty="0"/>
              <a:t>Titelmasterformat durch Klicken bearbeiten</a:t>
            </a:r>
          </a:p>
        </p:txBody>
      </p:sp>
      <p:sp>
        <p:nvSpPr>
          <p:cNvPr id="27695" name="Rectangle 4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200150" y="5276850"/>
            <a:ext cx="7629525" cy="828675"/>
          </a:xfrm>
        </p:spPr>
        <p:txBody>
          <a:bodyPr lIns="0" tIns="0" rIns="0" bIns="0"/>
          <a:lstStyle>
            <a:lvl1pPr marL="0" indent="0">
              <a:buFont typeface="Wingdings" pitchFamily="-112" charset="2"/>
              <a:buNone/>
              <a:defRPr sz="2100"/>
            </a:lvl1pPr>
          </a:lstStyle>
          <a:p>
            <a:r>
              <a:rPr lang="de-AT" dirty="0"/>
              <a:t>Formatvorlage des Untertitelmasters durch Klicken bearbeiten</a:t>
            </a:r>
          </a:p>
        </p:txBody>
      </p:sp>
      <p:pic>
        <p:nvPicPr>
          <p:cNvPr id="7" name="Grafik 6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938"/>
            <a:ext cx="9144000" cy="3874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0103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AT" dirty="0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1D39A9-1A3C-421A-820D-835696AF3143}" type="slidenum">
              <a:rPr lang="de-AT" altLang="de-DE"/>
              <a:pPr/>
              <a:t>‹Nr.›</a:t>
            </a:fld>
            <a:endParaRPr lang="de-AT" altLang="de-DE"/>
          </a:p>
        </p:txBody>
      </p:sp>
    </p:spTree>
    <p:extLst>
      <p:ext uri="{BB962C8B-B14F-4D97-AF65-F5344CB8AC3E}">
        <p14:creationId xmlns:p14="http://schemas.microsoft.com/office/powerpoint/2010/main" val="3575840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566738" y="1484313"/>
            <a:ext cx="3924300" cy="4537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3438" y="1484313"/>
            <a:ext cx="3924300" cy="4537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9B9523-A8DB-49E4-AD82-D4A47F66A8B6}" type="slidenum">
              <a:rPr lang="de-AT" altLang="de-DE"/>
              <a:pPr/>
              <a:t>‹Nr.›</a:t>
            </a:fld>
            <a:endParaRPr lang="de-AT" altLang="de-DE"/>
          </a:p>
        </p:txBody>
      </p:sp>
    </p:spTree>
    <p:extLst>
      <p:ext uri="{BB962C8B-B14F-4D97-AF65-F5344CB8AC3E}">
        <p14:creationId xmlns:p14="http://schemas.microsoft.com/office/powerpoint/2010/main" val="104111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C594F4-182E-484F-B67A-E156527D5362}" type="slidenum">
              <a:rPr lang="de-AT" altLang="de-DE"/>
              <a:pPr/>
              <a:t>‹Nr.›</a:t>
            </a:fld>
            <a:endParaRPr lang="de-AT" altLang="de-DE"/>
          </a:p>
        </p:txBody>
      </p:sp>
    </p:spTree>
    <p:extLst>
      <p:ext uri="{BB962C8B-B14F-4D97-AF65-F5344CB8AC3E}">
        <p14:creationId xmlns:p14="http://schemas.microsoft.com/office/powerpoint/2010/main" val="2289146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Titelmasterformat durch Klicken bearbeiten</a:t>
            </a:r>
            <a:endParaRPr lang="de-AT" dirty="0"/>
          </a:p>
        </p:txBody>
      </p:sp>
      <p:sp>
        <p:nvSpPr>
          <p:cNvPr id="4" name="Inhaltsplatzhalter 2"/>
          <p:cNvSpPr>
            <a:spLocks noGrp="1"/>
          </p:cNvSpPr>
          <p:nvPr>
            <p:ph idx="1"/>
          </p:nvPr>
        </p:nvSpPr>
        <p:spPr>
          <a:xfrm>
            <a:off x="566738" y="1484313"/>
            <a:ext cx="8001000" cy="4537075"/>
          </a:xfrm>
        </p:spPr>
        <p:txBody>
          <a:bodyPr>
            <a:norm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de-DE" dirty="0"/>
              <a:t>Textmasterformate durch Klicken bearbeiten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09E547-294B-4A1A-9746-C3F4AEBA3790}" type="slidenum">
              <a:rPr lang="de-AT" altLang="de-DE"/>
              <a:pPr/>
              <a:t>‹Nr.›</a:t>
            </a:fld>
            <a:endParaRPr lang="de-AT" altLang="de-DE"/>
          </a:p>
        </p:txBody>
      </p:sp>
    </p:spTree>
    <p:extLst>
      <p:ext uri="{BB962C8B-B14F-4D97-AF65-F5344CB8AC3E}">
        <p14:creationId xmlns:p14="http://schemas.microsoft.com/office/powerpoint/2010/main" val="2706637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Bild 5" descr="Foliegrau.jpg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9813"/>
            <a:ext cx="9144000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188913"/>
            <a:ext cx="8001000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e-AT" altLang="de-DE"/>
              <a:t>Titelmasterformat durch Klicken bearbeiten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484313"/>
            <a:ext cx="8001000" cy="453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AT" altLang="de-DE"/>
              <a:t>Textmasterformate durch Klicken bearbeiten</a:t>
            </a:r>
          </a:p>
          <a:p>
            <a:pPr lvl="1"/>
            <a:r>
              <a:rPr lang="de-AT" altLang="de-DE"/>
              <a:t>Zweite Ebene</a:t>
            </a:r>
          </a:p>
          <a:p>
            <a:pPr lvl="2"/>
            <a:r>
              <a:rPr lang="de-AT" altLang="de-DE"/>
              <a:t>Dritte Ebene</a:t>
            </a:r>
          </a:p>
        </p:txBody>
      </p:sp>
      <p:sp>
        <p:nvSpPr>
          <p:cNvPr id="26635" name="Line 11"/>
          <p:cNvSpPr>
            <a:spLocks noChangeShapeType="1"/>
          </p:cNvSpPr>
          <p:nvPr userDrawn="1"/>
        </p:nvSpPr>
        <p:spPr bwMode="auto">
          <a:xfrm flipH="1">
            <a:off x="0" y="1273175"/>
            <a:ext cx="9144000" cy="0"/>
          </a:xfrm>
          <a:prstGeom prst="line">
            <a:avLst/>
          </a:prstGeom>
          <a:noFill/>
          <a:ln w="19050">
            <a:solidFill>
              <a:srgbClr val="4C5D68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de-AT">
              <a:latin typeface="Verdana" pitchFamily="-112" charset="0"/>
            </a:endParaRPr>
          </a:p>
        </p:txBody>
      </p:sp>
      <p:sp>
        <p:nvSpPr>
          <p:cNvPr id="26632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23875" y="6550025"/>
            <a:ext cx="190500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Trebuchet MS" panose="020B0603020202020204" pitchFamily="34" charset="0"/>
              </a:defRPr>
            </a:lvl1pPr>
          </a:lstStyle>
          <a:p>
            <a:fld id="{97EFB706-2DC5-4CE7-AE9F-9D848623D869}" type="slidenum">
              <a:rPr lang="de-AT" altLang="de-DE"/>
              <a:pPr/>
              <a:t>‹Nr.›</a:t>
            </a:fld>
            <a:endParaRPr lang="de-AT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5" r:id="rId1"/>
    <p:sldLayoutId id="2147483790" r:id="rId2"/>
    <p:sldLayoutId id="2147483791" r:id="rId3"/>
    <p:sldLayoutId id="2147483792" r:id="rId4"/>
    <p:sldLayoutId id="2147483794" r:id="rId5"/>
  </p:sldLayoutIdLst>
  <p:txStyles>
    <p:titleStyle>
      <a:lvl1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3000">
          <a:solidFill>
            <a:srgbClr val="4C5D68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3000">
          <a:solidFill>
            <a:srgbClr val="4C5D68"/>
          </a:solidFill>
          <a:latin typeface="Trebuchet MS" pitchFamily="-112" charset="0"/>
        </a:defRPr>
      </a:lvl2pPr>
      <a:lvl3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3000">
          <a:solidFill>
            <a:srgbClr val="4C5D68"/>
          </a:solidFill>
          <a:latin typeface="Trebuchet MS" pitchFamily="-112" charset="0"/>
        </a:defRPr>
      </a:lvl3pPr>
      <a:lvl4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3000">
          <a:solidFill>
            <a:srgbClr val="4C5D68"/>
          </a:solidFill>
          <a:latin typeface="Trebuchet MS" pitchFamily="-112" charset="0"/>
        </a:defRPr>
      </a:lvl4pPr>
      <a:lvl5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3000">
          <a:solidFill>
            <a:srgbClr val="4C5D68"/>
          </a:solidFill>
          <a:latin typeface="Trebuchet MS" pitchFamily="-112" charset="0"/>
        </a:defRPr>
      </a:lvl5pPr>
      <a:lvl6pPr marL="457200" algn="l" rtl="0" fontAlgn="base">
        <a:lnSpc>
          <a:spcPct val="80000"/>
        </a:lnSpc>
        <a:spcBef>
          <a:spcPct val="0"/>
        </a:spcBef>
        <a:spcAft>
          <a:spcPct val="0"/>
        </a:spcAft>
        <a:defRPr sz="3000">
          <a:solidFill>
            <a:srgbClr val="4C5D68"/>
          </a:solidFill>
          <a:latin typeface="Trebuchet MS" pitchFamily="-112" charset="0"/>
        </a:defRPr>
      </a:lvl6pPr>
      <a:lvl7pPr marL="914400" algn="l" rtl="0" fontAlgn="base">
        <a:lnSpc>
          <a:spcPct val="80000"/>
        </a:lnSpc>
        <a:spcBef>
          <a:spcPct val="0"/>
        </a:spcBef>
        <a:spcAft>
          <a:spcPct val="0"/>
        </a:spcAft>
        <a:defRPr sz="3000">
          <a:solidFill>
            <a:srgbClr val="4C5D68"/>
          </a:solidFill>
          <a:latin typeface="Trebuchet MS" pitchFamily="-112" charset="0"/>
        </a:defRPr>
      </a:lvl7pPr>
      <a:lvl8pPr marL="1371600" algn="l" rtl="0" fontAlgn="base">
        <a:lnSpc>
          <a:spcPct val="80000"/>
        </a:lnSpc>
        <a:spcBef>
          <a:spcPct val="0"/>
        </a:spcBef>
        <a:spcAft>
          <a:spcPct val="0"/>
        </a:spcAft>
        <a:defRPr sz="3000">
          <a:solidFill>
            <a:srgbClr val="4C5D68"/>
          </a:solidFill>
          <a:latin typeface="Trebuchet MS" pitchFamily="-112" charset="0"/>
        </a:defRPr>
      </a:lvl8pPr>
      <a:lvl9pPr marL="1828800" algn="l" rtl="0" fontAlgn="base">
        <a:lnSpc>
          <a:spcPct val="80000"/>
        </a:lnSpc>
        <a:spcBef>
          <a:spcPct val="0"/>
        </a:spcBef>
        <a:spcAft>
          <a:spcPct val="0"/>
        </a:spcAft>
        <a:defRPr sz="3000">
          <a:solidFill>
            <a:srgbClr val="4C5D68"/>
          </a:solidFill>
          <a:latin typeface="Trebuchet MS" pitchFamily="-112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rgbClr val="ED1C24"/>
        </a:buClr>
        <a:buFont typeface="Wingdings" panose="05000000000000000000" pitchFamily="2" charset="2"/>
        <a:buChar char="n"/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rgbClr val="4C5D68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Times New Roman" panose="02020603050405020304" pitchFamily="18" charset="0"/>
        <a:buChar char="–"/>
        <a:defRPr sz="2000">
          <a:solidFill>
            <a:schemeClr val="tx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-11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-11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-11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-11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el 3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de-AT" altLang="de-DE" dirty="0"/>
              <a:t>18. Stiftungstreffen WIFI Linz</a:t>
            </a:r>
          </a:p>
        </p:txBody>
      </p:sp>
      <p:sp>
        <p:nvSpPr>
          <p:cNvPr id="3075" name="Untertitel 4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pPr algn="r">
              <a:buFont typeface="Wingdings" panose="05000000000000000000" pitchFamily="2" charset="2"/>
              <a:buNone/>
            </a:pPr>
            <a:r>
              <a:rPr lang="de-AT" altLang="de-DE" dirty="0"/>
              <a:t>Mag. David Rabeder, BA</a:t>
            </a:r>
          </a:p>
          <a:p>
            <a:pPr algn="r">
              <a:buFont typeface="Wingdings" panose="05000000000000000000" pitchFamily="2" charset="2"/>
              <a:buNone/>
            </a:pPr>
            <a:r>
              <a:rPr lang="de-AT" altLang="de-DE" dirty="0"/>
              <a:t>Service Lehre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E20AD1E-094B-1EDB-9673-A9FB458F3A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Lehrvertragsservice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CF3033E-0A64-E2FC-E71C-A266FD4E05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dirty="0"/>
              <a:t>Abteilung Bildungspolitik</a:t>
            </a:r>
          </a:p>
          <a:p>
            <a:r>
              <a:rPr lang="de-AT" dirty="0"/>
              <a:t>zentrale Anlaufstelle für Betriebe zu allen Fragen des Berufsausbildungsrechts</a:t>
            </a:r>
          </a:p>
          <a:p>
            <a:r>
              <a:rPr lang="de-AT" dirty="0"/>
              <a:t>Behörde: Feststellungsbescheide (= Berechtigung, Lehrlinge auszubilden)</a:t>
            </a:r>
          </a:p>
          <a:p>
            <a:r>
              <a:rPr lang="de-AT" dirty="0"/>
              <a:t>Meldestelle für alle Lehrverträge in OÖ</a:t>
            </a:r>
          </a:p>
        </p:txBody>
      </p:sp>
    </p:spTree>
    <p:extLst>
      <p:ext uri="{BB962C8B-B14F-4D97-AF65-F5344CB8AC3E}">
        <p14:creationId xmlns:p14="http://schemas.microsoft.com/office/powerpoint/2010/main" val="15327588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Warum Feststellungsbescheid?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dirty="0" err="1"/>
              <a:t>Gem</a:t>
            </a:r>
            <a:r>
              <a:rPr lang="de-AT" dirty="0"/>
              <a:t> § 3a BAG müssen bei einem Betrieb folgende Voraussetzungen für einen Feststellungsbescheid vorliegen:</a:t>
            </a:r>
          </a:p>
          <a:p>
            <a:endParaRPr lang="de-AT" dirty="0"/>
          </a:p>
          <a:p>
            <a:pPr lvl="1"/>
            <a:r>
              <a:rPr lang="de-AT" b="1" dirty="0"/>
              <a:t>rechtliche Eignung </a:t>
            </a:r>
            <a:r>
              <a:rPr lang="de-AT" dirty="0"/>
              <a:t>(nach der Gewerbeordnung berechtigt, diese Tätigkeiten durchzuführen)</a:t>
            </a:r>
          </a:p>
          <a:p>
            <a:pPr lvl="1"/>
            <a:r>
              <a:rPr lang="de-AT" b="1" dirty="0"/>
              <a:t>betriebliche Eignung </a:t>
            </a:r>
            <a:r>
              <a:rPr lang="de-AT" dirty="0"/>
              <a:t>(so eingerichtet und geführt, dass das gesamte Berufsbild vermittelt werden kann)</a:t>
            </a:r>
          </a:p>
          <a:p>
            <a:pPr lvl="1"/>
            <a:r>
              <a:rPr lang="de-AT" b="1" dirty="0"/>
              <a:t>Ausbilderqualifikation</a:t>
            </a:r>
            <a:r>
              <a:rPr lang="de-AT" dirty="0"/>
              <a:t> (Lehrberechtigter oder Mitarbeiter mit ADA-Kurs </a:t>
            </a:r>
            <a:r>
              <a:rPr lang="de-AT" dirty="0" err="1"/>
              <a:t>bzw</a:t>
            </a:r>
            <a:r>
              <a:rPr lang="de-AT" dirty="0"/>
              <a:t> Ersatz)</a:t>
            </a:r>
          </a:p>
          <a:p>
            <a:pPr marL="0" indent="0">
              <a:buNone/>
            </a:pPr>
            <a:endParaRPr lang="de-AT" dirty="0"/>
          </a:p>
          <a:p>
            <a:endParaRPr lang="de-AT" dirty="0"/>
          </a:p>
          <a:p>
            <a:endParaRPr lang="de-AT" dirty="0"/>
          </a:p>
        </p:txBody>
      </p:sp>
      <p:sp>
        <p:nvSpPr>
          <p:cNvPr id="4" name="Textfeld 3"/>
          <p:cNvSpPr txBox="1"/>
          <p:nvPr/>
        </p:nvSpPr>
        <p:spPr>
          <a:xfrm>
            <a:off x="771277" y="5208104"/>
            <a:ext cx="80515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dirty="0">
                <a:latin typeface="+mj-lt"/>
              </a:rPr>
              <a:t>Es muss </a:t>
            </a:r>
            <a:r>
              <a:rPr lang="de-AT" b="1" dirty="0">
                <a:latin typeface="+mj-lt"/>
              </a:rPr>
              <a:t>mind. eine Fachkraft </a:t>
            </a:r>
            <a:r>
              <a:rPr lang="de-AT" dirty="0">
                <a:latin typeface="+mj-lt"/>
              </a:rPr>
              <a:t>für den dafür vorgesehenen Lehrberuf im Betrieb beschäftigt sein.</a:t>
            </a:r>
          </a:p>
        </p:txBody>
      </p:sp>
    </p:spTree>
    <p:extLst>
      <p:ext uri="{BB962C8B-B14F-4D97-AF65-F5344CB8AC3E}">
        <p14:creationId xmlns:p14="http://schemas.microsoft.com/office/powerpoint/2010/main" val="18207576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el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altLang="de-DE" dirty="0"/>
              <a:t>Wann benötige ich einen Bescheid?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de-DE" altLang="de-DE" dirty="0"/>
              <a:t>Wenn erstmalig ausgebildet wird</a:t>
            </a:r>
          </a:p>
          <a:p>
            <a:pPr eaLnBrk="1" hangingPunct="1"/>
            <a:r>
              <a:rPr lang="de-DE" altLang="de-DE" dirty="0"/>
              <a:t>Wenn in einem neuen Lehrberuf ausgebildet wird</a:t>
            </a:r>
          </a:p>
          <a:p>
            <a:pPr eaLnBrk="1" hangingPunct="1"/>
            <a:r>
              <a:rPr lang="de-DE" altLang="de-DE" dirty="0"/>
              <a:t>Wenn an einem neuen Standort ausgebildet wird</a:t>
            </a:r>
          </a:p>
          <a:p>
            <a:pPr eaLnBrk="1" hangingPunct="1"/>
            <a:r>
              <a:rPr lang="de-DE" altLang="de-DE" dirty="0"/>
              <a:t>Wenn es sich um eine Betriebsübernahme handelt</a:t>
            </a:r>
          </a:p>
          <a:p>
            <a:pPr eaLnBrk="1" hangingPunct="1"/>
            <a:r>
              <a:rPr lang="de-DE" altLang="de-DE" dirty="0"/>
              <a:t>Wenn ein Bescheid vorhanden ist, aber seit 10 Jahren nicht mehr ausgebildet wurde</a:t>
            </a:r>
          </a:p>
          <a:p>
            <a:pPr eaLnBrk="1" hangingPunct="1"/>
            <a:r>
              <a:rPr lang="de-DE" altLang="de-DE" dirty="0"/>
              <a:t>Wenn </a:t>
            </a:r>
            <a:r>
              <a:rPr lang="de-DE" altLang="de-DE" b="1" dirty="0"/>
              <a:t>nie ein Lehrling </a:t>
            </a:r>
            <a:r>
              <a:rPr lang="de-DE" altLang="de-DE" dirty="0"/>
              <a:t>(</a:t>
            </a:r>
            <a:r>
              <a:rPr lang="de-DE" altLang="de-DE" dirty="0" err="1"/>
              <a:t>iSd</a:t>
            </a:r>
            <a:r>
              <a:rPr lang="de-DE" altLang="de-DE" dirty="0"/>
              <a:t> BAG) aufgenommen wird, verliert der Bescheid nach 15 Monaten seine Gültigkeit.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Wie funktioniert das Verfahren?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66738" y="1484313"/>
            <a:ext cx="8001000" cy="3003711"/>
          </a:xfrm>
        </p:spPr>
        <p:txBody>
          <a:bodyPr>
            <a:normAutofit fontScale="85000" lnSpcReduction="20000"/>
          </a:bodyPr>
          <a:lstStyle/>
          <a:p>
            <a:pPr>
              <a:spcAft>
                <a:spcPts val="600"/>
              </a:spcAft>
            </a:pPr>
            <a:r>
              <a:rPr lang="de-AT" dirty="0"/>
              <a:t>Antrag muss beim Lehrvertragsservice schriftlich eingebracht werden</a:t>
            </a:r>
          </a:p>
          <a:p>
            <a:pPr lvl="1">
              <a:spcAft>
                <a:spcPts val="600"/>
              </a:spcAft>
            </a:pPr>
            <a:r>
              <a:rPr lang="de-AT" dirty="0"/>
              <a:t>konkreter Lehrberuf</a:t>
            </a:r>
          </a:p>
          <a:p>
            <a:pPr lvl="1">
              <a:spcAft>
                <a:spcPts val="600"/>
              </a:spcAft>
            </a:pPr>
            <a:r>
              <a:rPr lang="de-AT" dirty="0"/>
              <a:t>Betrieb</a:t>
            </a:r>
            <a:r>
              <a:rPr lang="de-AT" b="1" dirty="0"/>
              <a:t> muss vorab vom Stiftungsträger informiert </a:t>
            </a:r>
            <a:r>
              <a:rPr lang="de-AT" dirty="0"/>
              <a:t>worden sein</a:t>
            </a:r>
          </a:p>
          <a:p>
            <a:pPr>
              <a:spcAft>
                <a:spcPts val="600"/>
              </a:spcAft>
            </a:pPr>
            <a:r>
              <a:rPr lang="de-AT" dirty="0"/>
              <a:t>Ein Außendienstmitarbeiter kontaktiert </a:t>
            </a:r>
            <a:r>
              <a:rPr lang="de-AT" dirty="0" err="1"/>
              <a:t>bzw</a:t>
            </a:r>
            <a:r>
              <a:rPr lang="de-AT" dirty="0"/>
              <a:t> besucht den Betrieb</a:t>
            </a:r>
          </a:p>
          <a:p>
            <a:pPr>
              <a:spcAft>
                <a:spcPts val="600"/>
              </a:spcAft>
            </a:pPr>
            <a:r>
              <a:rPr lang="de-AT" dirty="0"/>
              <a:t>Nach diesem Termin wird die Arbeiterkammer OÖ zur Stellungnahme eingeladen (3 Wochen)</a:t>
            </a:r>
          </a:p>
          <a:p>
            <a:pPr lvl="1">
              <a:spcAft>
                <a:spcPts val="600"/>
              </a:spcAft>
            </a:pPr>
            <a:r>
              <a:rPr lang="de-AT" dirty="0"/>
              <a:t>stichprobenartige Überprüfungen </a:t>
            </a:r>
          </a:p>
          <a:p>
            <a:pPr>
              <a:spcAft>
                <a:spcPts val="600"/>
              </a:spcAft>
            </a:pPr>
            <a:r>
              <a:rPr lang="de-AT" dirty="0"/>
              <a:t>Ausstellung des Bescheids durch die WKOÖ</a:t>
            </a:r>
          </a:p>
          <a:p>
            <a:pPr>
              <a:spcAft>
                <a:spcPts val="600"/>
              </a:spcAft>
            </a:pPr>
            <a:endParaRPr lang="de-AT" dirty="0"/>
          </a:p>
          <a:p>
            <a:endParaRPr lang="de-AT" dirty="0"/>
          </a:p>
        </p:txBody>
      </p:sp>
      <p:sp>
        <p:nvSpPr>
          <p:cNvPr id="4" name="Textfeld 3"/>
          <p:cNvSpPr txBox="1"/>
          <p:nvPr/>
        </p:nvSpPr>
        <p:spPr>
          <a:xfrm>
            <a:off x="1621049" y="4727356"/>
            <a:ext cx="58923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b="1" dirty="0">
                <a:latin typeface="+mj-lt"/>
              </a:rPr>
              <a:t>ACHTUNG: </a:t>
            </a:r>
            <a:r>
              <a:rPr lang="de-AT" dirty="0">
                <a:latin typeface="+mj-lt"/>
              </a:rPr>
              <a:t>das Lehrvertragsservice kann nur bedingt dringende Fälle berücksichtigen!</a:t>
            </a:r>
          </a:p>
        </p:txBody>
      </p:sp>
    </p:spTree>
    <p:extLst>
      <p:ext uri="{BB962C8B-B14F-4D97-AF65-F5344CB8AC3E}">
        <p14:creationId xmlns:p14="http://schemas.microsoft.com/office/powerpoint/2010/main" val="39413289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Kommunikation zum Betrieb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66738" y="1484313"/>
            <a:ext cx="8001000" cy="4373561"/>
          </a:xfrm>
        </p:spPr>
        <p:txBody>
          <a:bodyPr>
            <a:normAutofit/>
          </a:bodyPr>
          <a:lstStyle/>
          <a:p>
            <a:r>
              <a:rPr lang="de-AT" sz="1900" dirty="0"/>
              <a:t>bitte klare Kommunikation zum Betrieb </a:t>
            </a:r>
            <a:r>
              <a:rPr lang="de-AT" sz="1900" dirty="0" err="1"/>
              <a:t>bzgl</a:t>
            </a:r>
            <a:r>
              <a:rPr lang="de-AT" sz="1900" dirty="0"/>
              <a:t> Feststellungsbescheid (= Verwaltungsverfahren!)</a:t>
            </a:r>
          </a:p>
          <a:p>
            <a:pPr lvl="1"/>
            <a:r>
              <a:rPr lang="de-AT" sz="1700" dirty="0"/>
              <a:t>Warum? </a:t>
            </a:r>
          </a:p>
          <a:p>
            <a:pPr lvl="1"/>
            <a:r>
              <a:rPr lang="de-AT" sz="1700" dirty="0"/>
              <a:t>Wann? </a:t>
            </a:r>
          </a:p>
          <a:p>
            <a:pPr lvl="1"/>
            <a:r>
              <a:rPr lang="de-AT" sz="1700" dirty="0"/>
              <a:t>Wie?</a:t>
            </a:r>
          </a:p>
          <a:p>
            <a:endParaRPr lang="de-AT" sz="1900" dirty="0"/>
          </a:p>
          <a:p>
            <a:r>
              <a:rPr lang="de-AT" sz="1900" dirty="0"/>
              <a:t>Es kommt immer wieder vor, dass Betriebe ausbilden wollen, die weder das dafür vorgesehene Recht zur Gewerbeausübung noch die erforderliche „Einrichtung“ haben!</a:t>
            </a:r>
          </a:p>
          <a:p>
            <a:pPr marL="0" indent="0">
              <a:buNone/>
            </a:pPr>
            <a:endParaRPr lang="de-AT" sz="1900" dirty="0"/>
          </a:p>
          <a:p>
            <a:endParaRPr lang="de-AT" sz="2000" dirty="0"/>
          </a:p>
          <a:p>
            <a:endParaRPr lang="de-AT" sz="2000" dirty="0"/>
          </a:p>
          <a:p>
            <a:endParaRPr lang="de-AT" sz="2000" dirty="0"/>
          </a:p>
          <a:p>
            <a:endParaRPr lang="de-AT" sz="2000" dirty="0"/>
          </a:p>
          <a:p>
            <a:endParaRPr lang="de-AT" sz="2000" dirty="0"/>
          </a:p>
        </p:txBody>
      </p:sp>
    </p:spTree>
    <p:extLst>
      <p:ext uri="{BB962C8B-B14F-4D97-AF65-F5344CB8AC3E}">
        <p14:creationId xmlns:p14="http://schemas.microsoft.com/office/powerpoint/2010/main" val="24617697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Kommunikation zum Betrieb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66738" y="1484314"/>
            <a:ext cx="8001000" cy="3806144"/>
          </a:xfrm>
        </p:spPr>
        <p:txBody>
          <a:bodyPr>
            <a:normAutofit/>
          </a:bodyPr>
          <a:lstStyle/>
          <a:p>
            <a:endParaRPr lang="de-AT" dirty="0"/>
          </a:p>
          <a:p>
            <a:r>
              <a:rPr lang="de-AT" sz="1900" dirty="0"/>
              <a:t>Beispiel</a:t>
            </a:r>
            <a:r>
              <a:rPr lang="de-AT" sz="2000" dirty="0"/>
              <a:t>:</a:t>
            </a:r>
          </a:p>
          <a:p>
            <a:pPr lvl="1"/>
            <a:r>
              <a:rPr lang="de-AT" sz="1900" dirty="0"/>
              <a:t>Barbershop will Friseur ausbilden, </a:t>
            </a:r>
            <a:r>
              <a:rPr lang="de-AT" sz="1900" dirty="0" err="1"/>
              <a:t>gem</a:t>
            </a:r>
            <a:r>
              <a:rPr lang="de-AT" sz="1900" dirty="0"/>
              <a:t> Ausbildungsordnung nicht möglich, weil Friseure auch Damenfriseure sein müssen</a:t>
            </a:r>
          </a:p>
          <a:p>
            <a:pPr lvl="1"/>
            <a:r>
              <a:rPr lang="de-AT" sz="1900" dirty="0"/>
              <a:t>„Büro“ in Privatwohnungen</a:t>
            </a:r>
          </a:p>
          <a:p>
            <a:pPr lvl="1"/>
            <a:r>
              <a:rPr lang="de-AT" sz="1900" dirty="0"/>
              <a:t>Einzelhandelskaufmann/frau: keine Verkaufsräume</a:t>
            </a:r>
          </a:p>
          <a:p>
            <a:pPr lvl="1"/>
            <a:r>
              <a:rPr lang="de-AT" sz="1900" dirty="0"/>
              <a:t>2 Standorte, aber keiner dauerhaft besetzt</a:t>
            </a:r>
          </a:p>
          <a:p>
            <a:pPr lvl="1"/>
            <a:endParaRPr lang="de-AT" sz="1900" dirty="0"/>
          </a:p>
          <a:p>
            <a:pPr lvl="1"/>
            <a:endParaRPr lang="de-AT" sz="2200" dirty="0"/>
          </a:p>
        </p:txBody>
      </p:sp>
    </p:spTree>
    <p:extLst>
      <p:ext uri="{BB962C8B-B14F-4D97-AF65-F5344CB8AC3E}">
        <p14:creationId xmlns:p14="http://schemas.microsoft.com/office/powerpoint/2010/main" val="29432973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Zuständige Personen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71500" y="4431873"/>
            <a:ext cx="8001000" cy="2401110"/>
          </a:xfrm>
        </p:spPr>
        <p:txBody>
          <a:bodyPr/>
          <a:lstStyle/>
          <a:p>
            <a:pPr marL="0" indent="0">
              <a:buNone/>
            </a:pPr>
            <a:endParaRPr lang="de-AT" dirty="0"/>
          </a:p>
          <a:p>
            <a:pPr marL="0" indent="0" algn="ctr">
              <a:buNone/>
            </a:pPr>
            <a:r>
              <a:rPr lang="de-AT" i="1" dirty="0"/>
              <a:t>Für Fragen steht ihnen das Team Lehrvertragsservice jederzeit unter der DW 2000 zur Verfügung</a:t>
            </a:r>
          </a:p>
        </p:txBody>
      </p:sp>
      <p:sp>
        <p:nvSpPr>
          <p:cNvPr id="4" name="Inhaltsplatzhalter 2"/>
          <p:cNvSpPr txBox="1">
            <a:spLocks/>
          </p:cNvSpPr>
          <p:nvPr/>
        </p:nvSpPr>
        <p:spPr bwMode="auto">
          <a:xfrm rot="20015274">
            <a:off x="4878070" y="2233167"/>
            <a:ext cx="3990837" cy="13832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C24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C5D68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Times New Roman" panose="02020603050405020304" pitchFamily="18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-11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-11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-11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-11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endParaRPr lang="de-AT" sz="1800" kern="0" dirty="0">
              <a:solidFill>
                <a:schemeClr val="bg2">
                  <a:lumMod val="25000"/>
                </a:schemeClr>
              </a:solidFill>
            </a:endParaRPr>
          </a:p>
          <a:p>
            <a:endParaRPr lang="de-AT" kern="0" dirty="0"/>
          </a:p>
        </p:txBody>
      </p:sp>
      <p:sp>
        <p:nvSpPr>
          <p:cNvPr id="5" name="Textfeld 4"/>
          <p:cNvSpPr txBox="1"/>
          <p:nvPr/>
        </p:nvSpPr>
        <p:spPr>
          <a:xfrm>
            <a:off x="1030347" y="2005552"/>
            <a:ext cx="7265927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de-AT" sz="2500" b="1" i="1" dirty="0">
                <a:latin typeface="+mj-lt"/>
              </a:rPr>
              <a:t>Gerhard Penz	</a:t>
            </a:r>
          </a:p>
          <a:p>
            <a:pPr marL="0" indent="0">
              <a:buNone/>
            </a:pPr>
            <a:r>
              <a:rPr lang="de-AT" sz="2500" b="1" i="1" dirty="0">
                <a:latin typeface="+mj-lt"/>
              </a:rPr>
              <a:t>Adolf Niedermayr</a:t>
            </a:r>
          </a:p>
          <a:p>
            <a:pPr marL="0" indent="0">
              <a:buNone/>
            </a:pPr>
            <a:r>
              <a:rPr lang="de-AT" sz="2500" b="1" i="1" dirty="0">
                <a:latin typeface="+mj-lt"/>
              </a:rPr>
              <a:t>Stefan List</a:t>
            </a:r>
          </a:p>
          <a:p>
            <a:pPr marL="0" indent="0">
              <a:buNone/>
            </a:pPr>
            <a:endParaRPr lang="de-AT" sz="2500" b="1" i="1" dirty="0">
              <a:latin typeface="+mj-lt"/>
            </a:endParaRPr>
          </a:p>
          <a:p>
            <a:pPr marL="0" indent="0">
              <a:buNone/>
            </a:pPr>
            <a:r>
              <a:rPr lang="de-AT" sz="2500" b="1" i="1" dirty="0">
                <a:latin typeface="+mj-lt"/>
              </a:rPr>
              <a:t>Die Handynummern sollen nicht als „Hotline“ weitergegeben werden!</a:t>
            </a:r>
          </a:p>
        </p:txBody>
      </p:sp>
    </p:spTree>
    <p:extLst>
      <p:ext uri="{BB962C8B-B14F-4D97-AF65-F5344CB8AC3E}">
        <p14:creationId xmlns:p14="http://schemas.microsoft.com/office/powerpoint/2010/main" val="24058450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566738" y="1125538"/>
            <a:ext cx="8001000" cy="4608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C24"/>
              </a:buClr>
              <a:buFont typeface="Wingdings" panose="05000000000000000000" pitchFamily="2" charset="2"/>
              <a:buNone/>
              <a:defRPr sz="2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C5D68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Times New Roman" panose="02020603050405020304" pitchFamily="18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-11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-11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-11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-11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 eaLnBrk="1" hangingPunct="1">
              <a:buClrTx/>
              <a:buFont typeface="Arial" panose="020B0604020202020204" pitchFamily="34" charset="0"/>
              <a:buNone/>
            </a:pPr>
            <a:r>
              <a:rPr lang="de-AT" altLang="de-DE" sz="3000" kern="0" dirty="0">
                <a:solidFill>
                  <a:srgbClr val="4C5D68"/>
                </a:solidFill>
              </a:rPr>
              <a:t>Vielen Dank für Ihre Aufmerksamkeit!</a:t>
            </a:r>
          </a:p>
          <a:p>
            <a:pPr algn="ctr" eaLnBrk="1" hangingPunct="1">
              <a:buClrTx/>
              <a:buFont typeface="Arial" panose="020B0604020202020204" pitchFamily="34" charset="0"/>
              <a:buNone/>
            </a:pPr>
            <a:endParaRPr lang="de-AT" altLang="de-DE" sz="1500" kern="0" dirty="0">
              <a:solidFill>
                <a:srgbClr val="4C5D68"/>
              </a:solidFill>
            </a:endParaRPr>
          </a:p>
          <a:p>
            <a:pPr algn="ctr" eaLnBrk="1" hangingPunct="1">
              <a:buClrTx/>
              <a:buFont typeface="Arial" panose="020B0604020202020204" pitchFamily="34" charset="0"/>
              <a:buNone/>
            </a:pPr>
            <a:r>
              <a:rPr lang="de-AT" altLang="de-DE" sz="1500" kern="0" dirty="0">
                <a:solidFill>
                  <a:srgbClr val="4C5D68"/>
                </a:solidFill>
              </a:rPr>
              <a:t>Mag. David Rabeder, BA</a:t>
            </a:r>
          </a:p>
          <a:p>
            <a:pPr algn="ctr" eaLnBrk="1" hangingPunct="1">
              <a:buClrTx/>
              <a:buFont typeface="Arial" panose="020B0604020202020204" pitchFamily="34" charset="0"/>
              <a:buNone/>
            </a:pPr>
            <a:r>
              <a:rPr lang="de-AT" altLang="de-DE" sz="1500" kern="0" dirty="0">
                <a:solidFill>
                  <a:srgbClr val="4C5D68"/>
                </a:solidFill>
              </a:rPr>
              <a:t>Service Lehre</a:t>
            </a:r>
          </a:p>
          <a:p>
            <a:pPr algn="ctr" eaLnBrk="1" hangingPunct="1">
              <a:buClrTx/>
              <a:buFont typeface="Arial" panose="020B0604020202020204" pitchFamily="34" charset="0"/>
              <a:buNone/>
            </a:pPr>
            <a:r>
              <a:rPr lang="de-AT" altLang="de-DE" sz="1500" kern="0" dirty="0">
                <a:solidFill>
                  <a:srgbClr val="4C5D68"/>
                </a:solidFill>
              </a:rPr>
              <a:t>05-90909-2000</a:t>
            </a:r>
          </a:p>
          <a:p>
            <a:pPr algn="ctr" eaLnBrk="1" hangingPunct="1">
              <a:buClrTx/>
              <a:buFont typeface="Arial" panose="020B0604020202020204" pitchFamily="34" charset="0"/>
              <a:buNone/>
            </a:pPr>
            <a:r>
              <a:rPr lang="de-AT" altLang="de-DE" sz="1500" kern="0" dirty="0">
                <a:solidFill>
                  <a:srgbClr val="4C5D68"/>
                </a:solidFill>
              </a:rPr>
              <a:t>david.rabeder@wkooe.at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rofil">
  <a:themeElements>
    <a:clrScheme name="Profil 14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E6EAF0"/>
      </a:accent1>
      <a:accent2>
        <a:srgbClr val="FF0000"/>
      </a:accent2>
      <a:accent3>
        <a:srgbClr val="FFFFFF"/>
      </a:accent3>
      <a:accent4>
        <a:srgbClr val="000000"/>
      </a:accent4>
      <a:accent5>
        <a:srgbClr val="F0F3F6"/>
      </a:accent5>
      <a:accent6>
        <a:srgbClr val="E70000"/>
      </a:accent6>
      <a:hlink>
        <a:srgbClr val="4C5D68"/>
      </a:hlink>
      <a:folHlink>
        <a:srgbClr val="4C5D68"/>
      </a:folHlink>
    </a:clrScheme>
    <a:fontScheme name="Profil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fil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 10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000000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 11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 12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E7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 1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E70000"/>
        </a:accent6>
        <a:hlink>
          <a:srgbClr val="4C5D68"/>
        </a:hlink>
        <a:folHlink>
          <a:srgbClr val="4C5D6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 14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EAF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0F3F6"/>
        </a:accent5>
        <a:accent6>
          <a:srgbClr val="E70000"/>
        </a:accent6>
        <a:hlink>
          <a:srgbClr val="4C5D68"/>
        </a:hlink>
        <a:folHlink>
          <a:srgbClr val="4C5D6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Profile</Template>
  <TotalTime>0</TotalTime>
  <Words>388</Words>
  <Application>Microsoft Office PowerPoint</Application>
  <PresentationFormat>Bildschirmpräsentation (4:3)</PresentationFormat>
  <Paragraphs>72</Paragraphs>
  <Slides>9</Slides>
  <Notes>8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5" baseType="lpstr">
      <vt:lpstr>Arial</vt:lpstr>
      <vt:lpstr>Times New Roman</vt:lpstr>
      <vt:lpstr>Trebuchet MS</vt:lpstr>
      <vt:lpstr>Verdana</vt:lpstr>
      <vt:lpstr>Wingdings</vt:lpstr>
      <vt:lpstr>Profil</vt:lpstr>
      <vt:lpstr>18. Stiftungstreffen WIFI Linz</vt:lpstr>
      <vt:lpstr>Lehrvertragsservice</vt:lpstr>
      <vt:lpstr>Warum Feststellungsbescheid?</vt:lpstr>
      <vt:lpstr>Wann benötige ich einen Bescheid?</vt:lpstr>
      <vt:lpstr>Wie funktioniert das Verfahren?</vt:lpstr>
      <vt:lpstr>Kommunikation zum Betrieb</vt:lpstr>
      <vt:lpstr>Kommunikation zum Betrieb</vt:lpstr>
      <vt:lpstr>Zuständige Personen</vt:lpstr>
      <vt:lpstr>PowerPoint-Präsentation</vt:lpstr>
    </vt:vector>
  </TitlesOfParts>
  <Company>WKOe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bache</dc:creator>
  <cp:lastModifiedBy>Rabeder David | WKOÖ</cp:lastModifiedBy>
  <cp:revision>226</cp:revision>
  <cp:lastPrinted>2021-05-17T10:51:15Z</cp:lastPrinted>
  <dcterms:created xsi:type="dcterms:W3CDTF">2006-03-31T11:20:21Z</dcterms:created>
  <dcterms:modified xsi:type="dcterms:W3CDTF">2024-05-14T09:24:43Z</dcterms:modified>
</cp:coreProperties>
</file>